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311" r:id="rId4"/>
    <p:sldId id="319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295" r:id="rId1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3" autoAdjust="0"/>
    <p:restoredTop sz="94660"/>
  </p:normalViewPr>
  <p:slideViewPr>
    <p:cSldViewPr>
      <p:cViewPr varScale="1">
        <p:scale>
          <a:sx n="173" d="100"/>
          <a:sy n="173" d="100"/>
        </p:scale>
        <p:origin x="184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863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11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520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080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RANJA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185"/>
          <a:stretch>
            <a:fillRect/>
          </a:stretch>
        </p:blipFill>
        <p:spPr>
          <a:xfrm rot="12932556">
            <a:off x="-329648" y="-1369374"/>
            <a:ext cx="4623551" cy="5143500"/>
          </a:xfrm>
          <a:custGeom>
            <a:avLst/>
            <a:gdLst>
              <a:gd name="connsiteX0" fmla="*/ 6164735 w 6164735"/>
              <a:gd name="connsiteY0" fmla="*/ 3197170 h 6858000"/>
              <a:gd name="connsiteX1" fmla="*/ 1040503 w 6164735"/>
              <a:gd name="connsiteY1" fmla="*/ 6858000 h 6858000"/>
              <a:gd name="connsiteX2" fmla="*/ 0 w 6164735"/>
              <a:gd name="connsiteY2" fmla="*/ 6858000 h 6858000"/>
              <a:gd name="connsiteX3" fmla="*/ 0 w 6164735"/>
              <a:gd name="connsiteY3" fmla="*/ 0 h 6858000"/>
              <a:gd name="connsiteX4" fmla="*/ 3880628 w 616473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4735" h="6858000">
                <a:moveTo>
                  <a:pt x="6164735" y="3197170"/>
                </a:moveTo>
                <a:lnTo>
                  <a:pt x="1040503" y="6858000"/>
                </a:lnTo>
                <a:lnTo>
                  <a:pt x="0" y="6858000"/>
                </a:lnTo>
                <a:lnTo>
                  <a:pt x="0" y="0"/>
                </a:lnTo>
                <a:lnTo>
                  <a:pt x="3880628" y="0"/>
                </a:lnTo>
                <a:close/>
              </a:path>
            </a:pathLst>
          </a:cu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12" r="56096"/>
          <a:stretch>
            <a:fillRect/>
          </a:stretch>
        </p:blipFill>
        <p:spPr>
          <a:xfrm rot="2062791" flipV="1">
            <a:off x="6929163" y="2702550"/>
            <a:ext cx="2451151" cy="3432844"/>
          </a:xfrm>
          <a:custGeom>
            <a:avLst/>
            <a:gdLst>
              <a:gd name="connsiteX0" fmla="*/ 0 w 3268201"/>
              <a:gd name="connsiteY0" fmla="*/ 4577125 h 4577125"/>
              <a:gd name="connsiteX1" fmla="*/ 1666474 w 3268201"/>
              <a:gd name="connsiteY1" fmla="*/ 4577125 h 4577125"/>
              <a:gd name="connsiteX2" fmla="*/ 3268201 w 3268201"/>
              <a:gd name="connsiteY2" fmla="*/ 2236096 h 4577125"/>
              <a:gd name="connsiteX3" fmla="*/ 0 w 3268201"/>
              <a:gd name="connsiteY3" fmla="*/ 0 h 457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201" h="4577125">
                <a:moveTo>
                  <a:pt x="0" y="4577125"/>
                </a:moveTo>
                <a:lnTo>
                  <a:pt x="1666474" y="4577125"/>
                </a:lnTo>
                <a:lnTo>
                  <a:pt x="3268201" y="223609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48" y="4657500"/>
            <a:ext cx="687752" cy="486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85750" y="197645"/>
            <a:ext cx="7827598" cy="500856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pt-BR" dirty="0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65019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ANJA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185"/>
          <a:stretch>
            <a:fillRect/>
          </a:stretch>
        </p:blipFill>
        <p:spPr>
          <a:xfrm rot="12932556">
            <a:off x="-329648" y="-1369374"/>
            <a:ext cx="4623551" cy="5143500"/>
          </a:xfrm>
          <a:custGeom>
            <a:avLst/>
            <a:gdLst>
              <a:gd name="connsiteX0" fmla="*/ 6164735 w 6164735"/>
              <a:gd name="connsiteY0" fmla="*/ 3197170 h 6858000"/>
              <a:gd name="connsiteX1" fmla="*/ 1040503 w 6164735"/>
              <a:gd name="connsiteY1" fmla="*/ 6858000 h 6858000"/>
              <a:gd name="connsiteX2" fmla="*/ 0 w 6164735"/>
              <a:gd name="connsiteY2" fmla="*/ 6858000 h 6858000"/>
              <a:gd name="connsiteX3" fmla="*/ 0 w 6164735"/>
              <a:gd name="connsiteY3" fmla="*/ 0 h 6858000"/>
              <a:gd name="connsiteX4" fmla="*/ 3880628 w 616473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4735" h="6858000">
                <a:moveTo>
                  <a:pt x="6164735" y="3197170"/>
                </a:moveTo>
                <a:lnTo>
                  <a:pt x="1040503" y="6858000"/>
                </a:lnTo>
                <a:lnTo>
                  <a:pt x="0" y="6858000"/>
                </a:lnTo>
                <a:lnTo>
                  <a:pt x="0" y="0"/>
                </a:lnTo>
                <a:lnTo>
                  <a:pt x="3880628" y="0"/>
                </a:lnTo>
                <a:close/>
              </a:path>
            </a:pathLst>
          </a:cu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712" r="56096"/>
          <a:stretch>
            <a:fillRect/>
          </a:stretch>
        </p:blipFill>
        <p:spPr>
          <a:xfrm rot="2062791" flipV="1">
            <a:off x="6929163" y="2702550"/>
            <a:ext cx="2451151" cy="3432844"/>
          </a:xfrm>
          <a:custGeom>
            <a:avLst/>
            <a:gdLst>
              <a:gd name="connsiteX0" fmla="*/ 0 w 3268201"/>
              <a:gd name="connsiteY0" fmla="*/ 4577125 h 4577125"/>
              <a:gd name="connsiteX1" fmla="*/ 1666474 w 3268201"/>
              <a:gd name="connsiteY1" fmla="*/ 4577125 h 4577125"/>
              <a:gd name="connsiteX2" fmla="*/ 3268201 w 3268201"/>
              <a:gd name="connsiteY2" fmla="*/ 2236096 h 4577125"/>
              <a:gd name="connsiteX3" fmla="*/ 0 w 3268201"/>
              <a:gd name="connsiteY3" fmla="*/ 0 h 457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201" h="4577125">
                <a:moveTo>
                  <a:pt x="0" y="4577125"/>
                </a:moveTo>
                <a:lnTo>
                  <a:pt x="1666474" y="4577125"/>
                </a:lnTo>
                <a:lnTo>
                  <a:pt x="3268201" y="2236096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9879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ZUL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95" b="2136"/>
          <a:stretch>
            <a:fillRect/>
          </a:stretch>
        </p:blipFill>
        <p:spPr>
          <a:xfrm rot="1573402" flipV="1">
            <a:off x="-259631" y="-1396578"/>
            <a:ext cx="5145880" cy="5045943"/>
          </a:xfrm>
          <a:custGeom>
            <a:avLst/>
            <a:gdLst>
              <a:gd name="connsiteX0" fmla="*/ 0 w 6861173"/>
              <a:gd name="connsiteY0" fmla="*/ 3348332 h 6727924"/>
              <a:gd name="connsiteX1" fmla="*/ 6861173 w 6861173"/>
              <a:gd name="connsiteY1" fmla="*/ 6727924 h 6727924"/>
              <a:gd name="connsiteX2" fmla="*/ 6861173 w 6861173"/>
              <a:gd name="connsiteY2" fmla="*/ 0 h 6727924"/>
              <a:gd name="connsiteX3" fmla="*/ 1649280 w 6861173"/>
              <a:gd name="connsiteY3" fmla="*/ 0 h 672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1173" h="6727924">
                <a:moveTo>
                  <a:pt x="0" y="3348332"/>
                </a:moveTo>
                <a:lnTo>
                  <a:pt x="6861173" y="6727924"/>
                </a:lnTo>
                <a:lnTo>
                  <a:pt x="6861173" y="0"/>
                </a:lnTo>
                <a:lnTo>
                  <a:pt x="1649280" y="0"/>
                </a:lnTo>
                <a:close/>
              </a:path>
            </a:pathLst>
          </a:cu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05" r="24767"/>
          <a:stretch>
            <a:fillRect/>
          </a:stretch>
        </p:blipFill>
        <p:spPr>
          <a:xfrm rot="5846780">
            <a:off x="6328565" y="2415201"/>
            <a:ext cx="2678733" cy="3217430"/>
          </a:xfrm>
          <a:custGeom>
            <a:avLst/>
            <a:gdLst>
              <a:gd name="connsiteX0" fmla="*/ 0 w 3571644"/>
              <a:gd name="connsiteY0" fmla="*/ 4289907 h 4289907"/>
              <a:gd name="connsiteX1" fmla="*/ 0 w 3571644"/>
              <a:gd name="connsiteY1" fmla="*/ 393530 h 4289907"/>
              <a:gd name="connsiteX2" fmla="*/ 3010954 w 3571644"/>
              <a:gd name="connsiteY2" fmla="*/ 0 h 4289907"/>
              <a:gd name="connsiteX3" fmla="*/ 3571644 w 3571644"/>
              <a:gd name="connsiteY3" fmla="*/ 4289907 h 428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644" h="4289907">
                <a:moveTo>
                  <a:pt x="0" y="4289907"/>
                </a:moveTo>
                <a:lnTo>
                  <a:pt x="0" y="393530"/>
                </a:lnTo>
                <a:lnTo>
                  <a:pt x="3010954" y="0"/>
                </a:lnTo>
                <a:lnTo>
                  <a:pt x="3571644" y="42899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7429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0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16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70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19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448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154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3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39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46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C73CF72-1233-5E4D-AAEF-20C39B15BCF2}"/>
              </a:ext>
            </a:extLst>
          </p:cNvPr>
          <p:cNvSpPr txBox="1">
            <a:spLocks/>
          </p:cNvSpPr>
          <p:nvPr/>
        </p:nvSpPr>
        <p:spPr>
          <a:xfrm>
            <a:off x="1115616" y="1911350"/>
            <a:ext cx="6768752" cy="660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b="1" dirty="0">
                <a:solidFill>
                  <a:schemeClr val="bg1"/>
                </a:solidFill>
                <a:cs typeface="Calibri"/>
              </a:rPr>
              <a:t>Jetpack Compose seu novo kit de UI</a:t>
            </a:r>
            <a:br>
              <a:rPr lang="pt-BR" sz="3200" dirty="0">
                <a:solidFill>
                  <a:schemeClr val="bg1"/>
                </a:solidFill>
                <a:cs typeface="Calibri"/>
              </a:rPr>
            </a:b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90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Anotação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</a:t>
            </a:r>
            <a:r>
              <a:rPr lang="pt-B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82AF52-6EA8-6744-9620-61EFB4E8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861499"/>
            <a:ext cx="5149834" cy="39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Componentes do Material Design para o Jetpack Compose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FB624-F52E-1447-AD79-350AD6CD1A20}"/>
              </a:ext>
            </a:extLst>
          </p:cNvPr>
          <p:cNvSpPr txBox="1"/>
          <p:nvPr/>
        </p:nvSpPr>
        <p:spPr>
          <a:xfrm>
            <a:off x="171758" y="1747622"/>
            <a:ext cx="8504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Ainda não há uma documentação de referência oficial para os layout suportados, mas podemos ver os componentes do </a:t>
            </a:r>
            <a:r>
              <a:rPr lang="pt-BR" sz="1400" dirty="0" err="1"/>
              <a:t>Flutter</a:t>
            </a:r>
            <a:r>
              <a:rPr lang="pt-BR" sz="1400" dirty="0"/>
              <a:t> e a razão entre os dois.</a:t>
            </a:r>
          </a:p>
          <a:p>
            <a:pPr algn="ctr"/>
            <a:endParaRPr lang="pt-BR" sz="1400" dirty="0"/>
          </a:p>
          <a:p>
            <a:pPr algn="ctr"/>
            <a:r>
              <a:rPr lang="pt-BR" sz="1400" dirty="0"/>
              <a:t>Alguns componentes de layout interessantes.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CC06FC-3117-AB44-950B-44858149A53A}"/>
              </a:ext>
            </a:extLst>
          </p:cNvPr>
          <p:cNvSpPr/>
          <p:nvPr/>
        </p:nvSpPr>
        <p:spPr>
          <a:xfrm>
            <a:off x="2843808" y="3155742"/>
            <a:ext cx="118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FlexLayout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7D1D62-EBBA-754D-B5F3-40BB5F3D5781}"/>
              </a:ext>
            </a:extLst>
          </p:cNvPr>
          <p:cNvSpPr/>
          <p:nvPr/>
        </p:nvSpPr>
        <p:spPr>
          <a:xfrm>
            <a:off x="3052455" y="3780801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Align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D6015A-B6F8-4A47-A709-DD51FE56CB09}"/>
              </a:ext>
            </a:extLst>
          </p:cNvPr>
          <p:cNvSpPr/>
          <p:nvPr/>
        </p:nvSpPr>
        <p:spPr>
          <a:xfrm>
            <a:off x="4190395" y="3155742"/>
            <a:ext cx="887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Scroller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CA9D1-91B4-FD40-BA89-C76C8FC2D429}"/>
              </a:ext>
            </a:extLst>
          </p:cNvPr>
          <p:cNvSpPr/>
          <p:nvPr/>
        </p:nvSpPr>
        <p:spPr>
          <a:xfrm>
            <a:off x="4024709" y="3763644"/>
            <a:ext cx="936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Padding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220928E-2328-F949-A9A7-B56125EB45B5}"/>
              </a:ext>
            </a:extLst>
          </p:cNvPr>
          <p:cNvSpPr/>
          <p:nvPr/>
        </p:nvSpPr>
        <p:spPr>
          <a:xfrm>
            <a:off x="5338843" y="3161884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Stack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00163C3-6053-474B-8E14-BC465433AC7E}"/>
              </a:ext>
            </a:extLst>
          </p:cNvPr>
          <p:cNvSpPr/>
          <p:nvPr/>
        </p:nvSpPr>
        <p:spPr>
          <a:xfrm>
            <a:off x="5278964" y="3763644"/>
            <a:ext cx="690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highlight>
                  <a:srgbClr val="C0C0C0"/>
                </a:highlight>
              </a:rPr>
              <a:t>Wrap</a:t>
            </a:r>
            <a:endParaRPr lang="pt-B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9913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067944" y="1995686"/>
            <a:ext cx="3959225" cy="660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500" dirty="0">
                <a:solidFill>
                  <a:schemeClr val="bg1"/>
                </a:solidFill>
              </a:rPr>
              <a:t>Obrigado!</a:t>
            </a:r>
          </a:p>
          <a:p>
            <a:br>
              <a:rPr lang="pt-BR" sz="4500" dirty="0"/>
            </a:br>
            <a:endParaRPr lang="pt-BR" sz="24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067943" y="2888159"/>
            <a:ext cx="3959225" cy="6604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>
                <a:solidFill>
                  <a:schemeClr val="bg1"/>
                </a:solidFill>
                <a:latin typeface="+mn-lt"/>
              </a:rPr>
              <a:t>Jeferson Oliveira Fernandes</a:t>
            </a:r>
          </a:p>
          <a:p>
            <a:r>
              <a:rPr lang="pt-BR" sz="1400" dirty="0" err="1">
                <a:solidFill>
                  <a:schemeClr val="bg1"/>
                </a:solidFill>
                <a:latin typeface="+mn-lt"/>
              </a:rPr>
              <a:t>jefersonoliveira@brq.com</a:t>
            </a:r>
            <a:br>
              <a:rPr lang="pt-BR" sz="4500" dirty="0"/>
            </a:b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6731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 novo kit para construção de 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372200" y="1154006"/>
            <a:ext cx="1944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O Jetpack Compose é um kit de ferramentas desagregado, projetado para simplificar o desenvolvimento dos Layouts.</a:t>
            </a:r>
            <a:endParaRPr lang="pt-BR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tângulo de cantos arredondados 2"/>
          <p:cNvSpPr/>
          <p:nvPr/>
        </p:nvSpPr>
        <p:spPr>
          <a:xfrm>
            <a:off x="6140363" y="1221008"/>
            <a:ext cx="201141" cy="2011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6251213" y="771550"/>
            <a:ext cx="1" cy="55002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de cantos arredondados 10"/>
          <p:cNvSpPr/>
          <p:nvPr/>
        </p:nvSpPr>
        <p:spPr>
          <a:xfrm>
            <a:off x="6027044" y="4361833"/>
            <a:ext cx="201141" cy="2011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4788024" y="4462404"/>
            <a:ext cx="133959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027044" y="3768603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Escrita totalmente em </a:t>
            </a:r>
            <a:r>
              <a:rPr lang="pt-B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Kotlin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cxnSp>
        <p:nvCxnSpPr>
          <p:cNvPr id="14" name="Conector reto 11">
            <a:extLst>
              <a:ext uri="{FF2B5EF4-FFF2-40B4-BE49-F238E27FC236}">
                <a16:creationId xmlns:a16="http://schemas.microsoft.com/office/drawing/2014/main" id="{15AEED7E-CD9C-8C40-8DA3-1168445A14F6}"/>
              </a:ext>
            </a:extLst>
          </p:cNvPr>
          <p:cNvCxnSpPr>
            <a:cxnSpLocks/>
          </p:cNvCxnSpPr>
          <p:nvPr/>
        </p:nvCxnSpPr>
        <p:spPr>
          <a:xfrm>
            <a:off x="2879812" y="2931790"/>
            <a:ext cx="936104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73F6AF79-1123-7E4F-B2DD-69C72369A95E}"/>
              </a:ext>
            </a:extLst>
          </p:cNvPr>
          <p:cNvSpPr/>
          <p:nvPr/>
        </p:nvSpPr>
        <p:spPr>
          <a:xfrm>
            <a:off x="3815916" y="2831219"/>
            <a:ext cx="201141" cy="2011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FB624-F52E-1447-AD79-350AD6CD1A20}"/>
              </a:ext>
            </a:extLst>
          </p:cNvPr>
          <p:cNvSpPr txBox="1"/>
          <p:nvPr/>
        </p:nvSpPr>
        <p:spPr>
          <a:xfrm>
            <a:off x="3815916" y="215850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Seguro e compatível com xml e views existentes.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F52FA35-B2D6-B641-A3F7-4986933E7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2" y="1563638"/>
            <a:ext cx="1780620" cy="3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0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Linguagem de UI declarativa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FB624-F52E-1447-AD79-350AD6CD1A20}"/>
              </a:ext>
            </a:extLst>
          </p:cNvPr>
          <p:cNvSpPr txBox="1"/>
          <p:nvPr/>
        </p:nvSpPr>
        <p:spPr>
          <a:xfrm>
            <a:off x="171759" y="174762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 linguagem declarativa se preocupa com o que o programador quer fazer.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AC5BB9-B044-584D-B6DA-CBA6A1BD1CAF}"/>
              </a:ext>
            </a:extLst>
          </p:cNvPr>
          <p:cNvSpPr txBox="1"/>
          <p:nvPr/>
        </p:nvSpPr>
        <p:spPr>
          <a:xfrm>
            <a:off x="326976" y="3284292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Aproxima seu modelo de dados da interface de usuário de maneira amigável.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BF7161C-1915-E24C-8663-142D7FF5E241}"/>
              </a:ext>
            </a:extLst>
          </p:cNvPr>
          <p:cNvSpPr txBox="1"/>
          <p:nvPr/>
        </p:nvSpPr>
        <p:spPr>
          <a:xfrm>
            <a:off x="25085" y="2499161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Menor quantidade de código não relacionado a sua logica de negócios.</a:t>
            </a:r>
          </a:p>
        </p:txBody>
      </p:sp>
    </p:spTree>
    <p:extLst>
      <p:ext uri="{BB962C8B-B14F-4D97-AF65-F5344CB8AC3E}">
        <p14:creationId xmlns:p14="http://schemas.microsoft.com/office/powerpoint/2010/main" val="3878687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4221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bg1"/>
                </a:solidFill>
              </a:rPr>
              <a:t>JetPack</a:t>
            </a:r>
            <a:r>
              <a:rPr lang="pt-BR" sz="2800" b="1" dirty="0">
                <a:solidFill>
                  <a:schemeClr val="bg1"/>
                </a:solidFill>
              </a:rPr>
              <a:t> Compose e AOSP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95912" y="2211710"/>
            <a:ext cx="7416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 Jetpack Compose está em desenvolvimento no </a:t>
            </a:r>
            <a:r>
              <a:rPr lang="pt-BR" sz="1400" b="1" dirty="0" err="1">
                <a:solidFill>
                  <a:schemeClr val="bg1"/>
                </a:solidFill>
              </a:rPr>
              <a:t>Android</a:t>
            </a:r>
            <a:r>
              <a:rPr lang="pt-BR" sz="1400" b="1" dirty="0">
                <a:solidFill>
                  <a:schemeClr val="bg1"/>
                </a:solidFill>
              </a:rPr>
              <a:t> Open </a:t>
            </a:r>
            <a:r>
              <a:rPr lang="pt-BR" sz="1400" b="1" dirty="0" err="1">
                <a:solidFill>
                  <a:schemeClr val="bg1"/>
                </a:solidFill>
              </a:rPr>
              <a:t>Source</a:t>
            </a:r>
            <a:r>
              <a:rPr lang="pt-BR" sz="1400" b="1" dirty="0">
                <a:solidFill>
                  <a:schemeClr val="bg1"/>
                </a:solidFill>
              </a:rPr>
              <a:t> Project.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Ele tem dois componentes principais: </a:t>
            </a:r>
          </a:p>
          <a:p>
            <a:r>
              <a:rPr lang="pt-BR" sz="1400" dirty="0">
                <a:solidFill>
                  <a:schemeClr val="bg1"/>
                </a:solidFill>
              </a:rPr>
              <a:t>Compose UI Library </a:t>
            </a:r>
          </a:p>
          <a:p>
            <a:r>
              <a:rPr lang="pt-BR" sz="1400" dirty="0">
                <a:solidFill>
                  <a:schemeClr val="bg1"/>
                </a:solidFill>
              </a:rPr>
              <a:t>Kit de ferramentas principal da IU com layout, entrada, texto, animações, estilos, </a:t>
            </a:r>
            <a:r>
              <a:rPr lang="pt-BR" sz="1400" dirty="0" err="1">
                <a:solidFill>
                  <a:schemeClr val="bg1"/>
                </a:solidFill>
              </a:rPr>
              <a:t>widgets</a:t>
            </a:r>
            <a:r>
              <a:rPr lang="pt-BR" sz="1400" dirty="0">
                <a:solidFill>
                  <a:schemeClr val="bg1"/>
                </a:solidFill>
              </a:rPr>
              <a:t> e gráficos.</a:t>
            </a:r>
          </a:p>
          <a:p>
            <a:r>
              <a:rPr lang="pt-BR" sz="1400" dirty="0">
                <a:solidFill>
                  <a:schemeClr val="bg1"/>
                </a:solidFill>
              </a:rPr>
              <a:t>Compose </a:t>
            </a:r>
            <a:r>
              <a:rPr lang="pt-BR" sz="1400" dirty="0" err="1">
                <a:solidFill>
                  <a:schemeClr val="bg1"/>
                </a:solidFill>
              </a:rPr>
              <a:t>Compiler</a:t>
            </a: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 Plugin de conversão dos layouts e atualização das Views.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8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Como utilizar o Jetpack Compose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DFB624-F52E-1447-AD79-350AD6CD1A20}"/>
              </a:ext>
            </a:extLst>
          </p:cNvPr>
          <p:cNvSpPr txBox="1"/>
          <p:nvPr/>
        </p:nvSpPr>
        <p:spPr>
          <a:xfrm>
            <a:off x="171759" y="1747622"/>
            <a:ext cx="65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Para utilizarmos o Jetpack Compose devemos usar anotações de composição.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8CC06FC-3117-AB44-950B-44858149A53A}"/>
              </a:ext>
            </a:extLst>
          </p:cNvPr>
          <p:cNvSpPr/>
          <p:nvPr/>
        </p:nvSpPr>
        <p:spPr>
          <a:xfrm>
            <a:off x="899592" y="2387084"/>
            <a:ext cx="1555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Composable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7D1D62-EBBA-754D-B5F3-40BB5F3D5781}"/>
              </a:ext>
            </a:extLst>
          </p:cNvPr>
          <p:cNvSpPr/>
          <p:nvPr/>
        </p:nvSpPr>
        <p:spPr>
          <a:xfrm>
            <a:off x="899592" y="2940299"/>
            <a:ext cx="11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Preview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D6015A-B6F8-4A47-A709-DD51FE56CB09}"/>
              </a:ext>
            </a:extLst>
          </p:cNvPr>
          <p:cNvSpPr/>
          <p:nvPr/>
        </p:nvSpPr>
        <p:spPr>
          <a:xfrm>
            <a:off x="3347864" y="2903435"/>
            <a:ext cx="1400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UnionType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CA9D1-91B4-FD40-BA89-C76C8FC2D429}"/>
              </a:ext>
            </a:extLst>
          </p:cNvPr>
          <p:cNvSpPr/>
          <p:nvPr/>
        </p:nvSpPr>
        <p:spPr>
          <a:xfrm>
            <a:off x="899592" y="3442581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Model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220928E-2328-F949-A9A7-B56125EB45B5}"/>
              </a:ext>
            </a:extLst>
          </p:cNvPr>
          <p:cNvSpPr/>
          <p:nvPr/>
        </p:nvSpPr>
        <p:spPr>
          <a:xfrm>
            <a:off x="3347864" y="2387084"/>
            <a:ext cx="1024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Pivotal</a:t>
            </a:r>
            <a:endParaRPr lang="pt-BR" dirty="0">
              <a:highlight>
                <a:srgbClr val="C0C0C0"/>
              </a:highlight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00163C3-6053-474B-8E14-BC465433AC7E}"/>
              </a:ext>
            </a:extLst>
          </p:cNvPr>
          <p:cNvSpPr/>
          <p:nvPr/>
        </p:nvSpPr>
        <p:spPr>
          <a:xfrm>
            <a:off x="3347864" y="3442581"/>
            <a:ext cx="1294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ighlight>
                  <a:srgbClr val="C0C0C0"/>
                </a:highlight>
              </a:rPr>
              <a:t>@</a:t>
            </a:r>
            <a:r>
              <a:rPr lang="pt-BR" dirty="0" err="1">
                <a:highlight>
                  <a:srgbClr val="C0C0C0"/>
                </a:highlight>
              </a:rPr>
              <a:t>EffectsDsl</a:t>
            </a:r>
            <a:endParaRPr lang="pt-BR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5700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Anotação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</a:t>
            </a:r>
            <a:r>
              <a:rPr lang="pt-B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Composable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3FCAFB-6BFD-934D-B3CA-8653734AE9D1}"/>
              </a:ext>
            </a:extLst>
          </p:cNvPr>
          <p:cNvSpPr/>
          <p:nvPr/>
        </p:nvSpPr>
        <p:spPr>
          <a:xfrm>
            <a:off x="467544" y="2317066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Anotação responsável por criar a visualização na tela. </a:t>
            </a:r>
          </a:p>
          <a:p>
            <a:pPr algn="ctr"/>
            <a:r>
              <a:rPr lang="pt-BR" dirty="0"/>
              <a:t>Internamente o Compose usa seu plugin para recriar a view conforme invocado.</a:t>
            </a:r>
          </a:p>
        </p:txBody>
      </p:sp>
    </p:spTree>
    <p:extLst>
      <p:ext uri="{BB962C8B-B14F-4D97-AF65-F5344CB8AC3E}">
        <p14:creationId xmlns:p14="http://schemas.microsoft.com/office/powerpoint/2010/main" val="22503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Anotação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</a:t>
            </a:r>
            <a:r>
              <a:rPr lang="pt-B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Composable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0CC57E-F159-254F-AD92-E41BCDFB9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1" y="1059582"/>
            <a:ext cx="6360991" cy="38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0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Anotação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</a:t>
            </a:r>
            <a:r>
              <a:rPr lang="pt-B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3FCAFB-6BFD-934D-B3CA-8653734AE9D1}"/>
              </a:ext>
            </a:extLst>
          </p:cNvPr>
          <p:cNvSpPr/>
          <p:nvPr/>
        </p:nvSpPr>
        <p:spPr>
          <a:xfrm>
            <a:off x="395536" y="1466078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Anotação que vai sobre o método responsável por criar o </a:t>
            </a:r>
            <a:r>
              <a:rPr lang="pt-BR" dirty="0" err="1"/>
              <a:t>Android</a:t>
            </a:r>
            <a:r>
              <a:rPr lang="pt-BR" dirty="0"/>
              <a:t> Studio layout </a:t>
            </a:r>
            <a:r>
              <a:rPr lang="pt-BR" dirty="0" err="1"/>
              <a:t>Preview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90CAA6-42F9-9148-903B-413665C11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99742"/>
            <a:ext cx="5796136" cy="218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2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339502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Anotação</a:t>
            </a:r>
            <a:r>
              <a:rPr lang="pt-B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</a:t>
            </a:r>
            <a:r>
              <a:rPr lang="pt-B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13FCAFB-6BFD-934D-B3CA-8653734AE9D1}"/>
              </a:ext>
            </a:extLst>
          </p:cNvPr>
          <p:cNvSpPr/>
          <p:nvPr/>
        </p:nvSpPr>
        <p:spPr>
          <a:xfrm>
            <a:off x="467544" y="2317066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@</a:t>
            </a:r>
            <a:r>
              <a:rPr lang="pt-BR" sz="1400" b="1" dirty="0" err="1"/>
              <a:t>Model</a:t>
            </a:r>
            <a:r>
              <a:rPr lang="pt-BR" sz="1400" b="1" dirty="0"/>
              <a:t> </a:t>
            </a:r>
            <a:r>
              <a:rPr lang="pt-BR" sz="1400" dirty="0"/>
              <a:t>pode ser aplicado a uma classe que representa o modelo de dados do seu aplicativo e fará com que instâncias da classe se tornem observáveis. Funções compostas que </a:t>
            </a:r>
            <a:r>
              <a:rPr lang="pt-BR" sz="1400" dirty="0" err="1"/>
              <a:t>lêem</a:t>
            </a:r>
            <a:r>
              <a:rPr lang="pt-BR" sz="1400" dirty="0"/>
              <a:t> direta ou indiretamente propriedades da classe </a:t>
            </a:r>
            <a:r>
              <a:rPr lang="pt-BR" sz="1400" dirty="0" err="1"/>
              <a:t>model</a:t>
            </a:r>
            <a:r>
              <a:rPr lang="pt-BR" sz="1400" dirty="0"/>
              <a:t>, os </a:t>
            </a:r>
            <a:r>
              <a:rPr lang="pt-BR" sz="1400" dirty="0" err="1"/>
              <a:t>composíveis</a:t>
            </a:r>
            <a:r>
              <a:rPr lang="pt-BR" sz="1400" dirty="0"/>
              <a:t> serão recompostos sempre que quaisquer propriedades do </a:t>
            </a:r>
            <a:r>
              <a:rPr lang="pt-BR" sz="1400" dirty="0" err="1"/>
              <a:t>model</a:t>
            </a:r>
            <a:r>
              <a:rPr lang="pt-BR" sz="1400" dirty="0"/>
              <a:t> forem gravadas. O [</a:t>
            </a:r>
            <a:r>
              <a:rPr lang="pt-BR" sz="1400" dirty="0" err="1"/>
              <a:t>Model</a:t>
            </a:r>
            <a:r>
              <a:rPr lang="pt-BR" sz="1400" dirty="0"/>
              <a:t>] também adiciona um sistema de transações para garantir a consistência dos dados entre as threads.</a:t>
            </a:r>
          </a:p>
        </p:txBody>
      </p:sp>
    </p:spTree>
    <p:extLst>
      <p:ext uri="{BB962C8B-B14F-4D97-AF65-F5344CB8AC3E}">
        <p14:creationId xmlns:p14="http://schemas.microsoft.com/office/powerpoint/2010/main" val="38487089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357</Words>
  <Application>Microsoft Macintosh PowerPoint</Application>
  <PresentationFormat>Apresentação na tela (16:9)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BRQ Soluções em Informatica LTDA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Soares Teofilo</dc:creator>
  <cp:lastModifiedBy>Jeferson oliveira fernandes</cp:lastModifiedBy>
  <cp:revision>78</cp:revision>
  <dcterms:created xsi:type="dcterms:W3CDTF">2018-01-23T22:12:30Z</dcterms:created>
  <dcterms:modified xsi:type="dcterms:W3CDTF">2019-11-13T16:35:26Z</dcterms:modified>
</cp:coreProperties>
</file>